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78" r:id="rId3"/>
    <p:sldId id="257" r:id="rId4"/>
    <p:sldId id="281" r:id="rId5"/>
    <p:sldId id="280" r:id="rId6"/>
    <p:sldId id="290" r:id="rId7"/>
    <p:sldId id="291" r:id="rId8"/>
    <p:sldId id="282" r:id="rId9"/>
    <p:sldId id="284" r:id="rId10"/>
    <p:sldId id="285" r:id="rId11"/>
    <p:sldId id="279" r:id="rId12"/>
    <p:sldId id="293" r:id="rId13"/>
    <p:sldId id="294" r:id="rId14"/>
    <p:sldId id="271" r:id="rId15"/>
    <p:sldId id="283" r:id="rId16"/>
    <p:sldId id="272" r:id="rId17"/>
    <p:sldId id="273" r:id="rId18"/>
    <p:sldId id="274" r:id="rId19"/>
    <p:sldId id="275" r:id="rId20"/>
    <p:sldId id="287" r:id="rId21"/>
    <p:sldId id="286" r:id="rId22"/>
    <p:sldId id="288" r:id="rId23"/>
    <p:sldId id="292" r:id="rId24"/>
    <p:sldId id="295" r:id="rId25"/>
    <p:sldId id="276" r:id="rId26"/>
    <p:sldId id="296" r:id="rId27"/>
    <p:sldId id="259" r:id="rId28"/>
    <p:sldId id="265" r:id="rId29"/>
    <p:sldId id="267" r:id="rId30"/>
    <p:sldId id="268" r:id="rId31"/>
    <p:sldId id="269" r:id="rId32"/>
    <p:sldId id="270" r:id="rId33"/>
    <p:sldId id="266" r:id="rId34"/>
    <p:sldId id="260" r:id="rId35"/>
    <p:sldId id="261" r:id="rId36"/>
    <p:sldId id="262" r:id="rId37"/>
    <p:sldId id="263" r:id="rId38"/>
    <p:sldId id="264" r:id="rId3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C4AD"/>
    <a:srgbClr val="D39763"/>
    <a:srgbClr val="DCAF73"/>
    <a:srgbClr val="00AD98"/>
    <a:srgbClr val="8EBD99"/>
    <a:srgbClr val="00AD94"/>
    <a:srgbClr val="00A292"/>
    <a:srgbClr val="004049"/>
    <a:srgbClr val="FCD78E"/>
    <a:srgbClr val="14B8B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030" autoAdjust="0"/>
    <p:restoredTop sz="94660"/>
  </p:normalViewPr>
  <p:slideViewPr>
    <p:cSldViewPr snapToGrid="0">
      <p:cViewPr varScale="1">
        <p:scale>
          <a:sx n="94" d="100"/>
          <a:sy n="94" d="100"/>
        </p:scale>
        <p:origin x="86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rgbClr val="D397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E0307-B85C-446A-8EF0-0407D435D787}" type="datetimeFigureOut">
              <a:rPr lang="en-US" dirty="0"/>
              <a:t>10/25/2018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3A0EA-7DC7-4964-BB97-B173EF3B859A}" type="datetimeFigureOut">
              <a:rPr lang="en-US" dirty="0"/>
              <a:t>10/25/2018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862E7-95FA-4FC4-9EC5-DDBFA8DC7417}" type="datetimeFigureOut">
              <a:rPr lang="en-US" dirty="0"/>
              <a:t>10/25/2018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987F2-A784-4F72-BB57-0E9EACDE722E}" type="datetimeFigureOut">
              <a:rPr lang="en-US" dirty="0"/>
              <a:t>10/25/2018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BD51E-4B19-444E-85C0-DBD7EB6263F4}" type="datetimeFigureOut">
              <a:rPr lang="en-US" dirty="0"/>
              <a:t>10/25/2018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7255A-4AD5-4D3E-9A0A-689DA3BA976C}" type="datetimeFigureOut">
              <a:rPr lang="en-US" dirty="0"/>
              <a:t>10/25/2018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0AD15-87AC-45B2-9EE5-8D165AF83CD7}" type="datetimeFigureOut">
              <a:rPr lang="en-US" dirty="0"/>
              <a:t>10/25/2018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40CCD-F0D6-4CC2-A4C8-2D7D0D875F02}" type="datetimeFigureOut">
              <a:rPr lang="en-US" dirty="0"/>
              <a:t>10/25/2018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CFE2CC-454D-4466-AC55-B86DA0A87BAE}" type="datetimeFigureOut">
              <a:rPr lang="en-US" dirty="0"/>
              <a:t>10/25/2018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B647B1BF-4039-460D-A637-65428CBD720E}" type="datetimeFigureOut">
              <a:rPr lang="en-US" dirty="0"/>
              <a:t>10/25/2018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rgbClr val="D397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39ACE-9343-4EBE-B5CA-AEA240A1DC53}" type="datetimeFigureOut">
              <a:rPr lang="en-US" dirty="0"/>
              <a:t>10/25/2018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2192000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39ACE-9343-4EBE-B5CA-AEA240A1DC53}" type="datetimeFigureOut">
              <a:rPr lang="en-US" dirty="0"/>
              <a:t>10/25/2018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67672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rgbClr val="D397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00F7B-89C5-4DF7-A309-6263220147D4}" type="datetimeFigureOut">
              <a:rPr lang="en-US" dirty="0"/>
              <a:t>10/25/2018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rgbClr val="D397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C95DE-FD64-4606-AE61-EC1136867CC6}" type="datetimeFigureOut">
              <a:rPr lang="en-US" dirty="0"/>
              <a:t>10/25/2018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rgbClr val="D397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B0BBD-30FE-4CF1-900A-0C45149F8AF8}" type="datetimeFigureOut">
              <a:rPr lang="en-US" dirty="0"/>
              <a:t>10/25/2018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rgbClr val="D397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1A5F7F-3E81-4C65-A4D1-CB62D5B9DB91}" type="datetimeFigureOut">
              <a:rPr lang="en-US" dirty="0"/>
              <a:t>10/25/2018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ECC86-1672-4627-AEFE-EC5485C73905}" type="datetimeFigureOut">
              <a:rPr lang="en-US" dirty="0"/>
              <a:t>10/25/2018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CB01F-D966-4C62-B900-0BE008A90C98}" type="datetimeFigureOut">
              <a:rPr lang="en-US" dirty="0"/>
              <a:t>10/25/2018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C4AD"/>
            </a:gs>
            <a:gs pos="45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rgbClr val="004049"/>
            </a:gs>
          </a:gsLst>
          <a:lin ang="252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20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EF52CC-F3D9-41D4-BCE4-C208E61A3F31}" type="datetimeFigureOut">
              <a:rPr lang="en-US" dirty="0"/>
              <a:t>10/25/2018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9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60" r:id="rId11"/>
    <p:sldLayoutId id="2147483661" r:id="rId12"/>
    <p:sldLayoutId id="2147483666" r:id="rId13"/>
    <p:sldLayoutId id="2147483663" r:id="rId14"/>
    <p:sldLayoutId id="2147483667" r:id="rId15"/>
    <p:sldLayoutId id="2147483668" r:id="rId16"/>
    <p:sldLayoutId id="2147483658" r:id="rId17"/>
    <p:sldLayoutId id="2147483659" r:id="rId18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5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29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g"/><Relationship Id="rId4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g"/><Relationship Id="rId4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Virtual Reality Research and Development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6827" y="2947308"/>
            <a:ext cx="3572602" cy="103628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6589" y="2791693"/>
            <a:ext cx="1105280" cy="1216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32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Problem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1364" y="2142140"/>
            <a:ext cx="8919936" cy="445996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9934" y="988927"/>
            <a:ext cx="2274248" cy="65967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8526" y="779987"/>
            <a:ext cx="906910" cy="998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89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Problem 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360715" y="2122716"/>
            <a:ext cx="947057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Isaac </a:t>
            </a:r>
            <a:r>
              <a:rPr lang="en-US" sz="2400" dirty="0"/>
              <a:t>Newton </a:t>
            </a:r>
            <a:r>
              <a:rPr lang="en-US" sz="2400" dirty="0" smtClean="0"/>
              <a:t>might </a:t>
            </a:r>
            <a:r>
              <a:rPr lang="en-US" sz="2400" dirty="0"/>
              <a:t>have focused equally on how the apple got up </a:t>
            </a:r>
            <a:r>
              <a:rPr lang="en-US" sz="2400" dirty="0" smtClean="0"/>
              <a:t>in </a:t>
            </a:r>
            <a:r>
              <a:rPr lang="en-US" sz="2400" dirty="0"/>
              <a:t>the tree in the first place.</a:t>
            </a:r>
          </a:p>
          <a:p>
            <a:endParaRPr lang="en-US" sz="32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4487" y="3188233"/>
            <a:ext cx="5663027" cy="338668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9934" y="988927"/>
            <a:ext cx="2274248" cy="65967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8526" y="779987"/>
            <a:ext cx="906910" cy="998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80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4381650" y="2105107"/>
            <a:ext cx="3428700" cy="2031424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Solution : The VU – Organic Development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680321" y="2336873"/>
            <a:ext cx="9613861" cy="3599316"/>
          </a:xfrm>
        </p:spPr>
        <p:txBody>
          <a:bodyPr>
            <a:normAutofit/>
          </a:bodyPr>
          <a:lstStyle/>
          <a:p>
            <a:endParaRPr lang="en-US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8526" y="779987"/>
            <a:ext cx="906910" cy="998077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4793797" y="4471268"/>
            <a:ext cx="2604407" cy="154305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VR</a:t>
            </a:r>
          </a:p>
          <a:p>
            <a:pPr algn="ctr"/>
            <a:r>
              <a:rPr lang="en-US" dirty="0" smtClean="0"/>
              <a:t>Cymatics</a:t>
            </a:r>
            <a:endParaRPr lang="en-US" dirty="0"/>
          </a:p>
        </p:txBody>
      </p:sp>
      <p:sp>
        <p:nvSpPr>
          <p:cNvPr id="6" name="Rounded Rectangle 5"/>
          <p:cNvSpPr/>
          <p:nvPr/>
        </p:nvSpPr>
        <p:spPr>
          <a:xfrm>
            <a:off x="1276314" y="2114145"/>
            <a:ext cx="2604407" cy="154305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VR</a:t>
            </a:r>
          </a:p>
          <a:p>
            <a:pPr algn="ctr"/>
            <a:r>
              <a:rPr lang="en-US" dirty="0" smtClean="0"/>
              <a:t>Plasma Dynamics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8404949" y="2114145"/>
            <a:ext cx="2604407" cy="154305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VR</a:t>
            </a:r>
          </a:p>
          <a:p>
            <a:pPr algn="ctr"/>
            <a:r>
              <a:rPr lang="en-US" dirty="0" smtClean="0"/>
              <a:t>Morphology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8024" y="2114145"/>
            <a:ext cx="3155952" cy="2022386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1276313" y="4452614"/>
            <a:ext cx="2604407" cy="154305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Spline/Stylus</a:t>
            </a:r>
          </a:p>
          <a:p>
            <a:pPr algn="ctr"/>
            <a:r>
              <a:rPr lang="en-US" dirty="0" smtClean="0"/>
              <a:t>Editing Tools</a:t>
            </a:r>
          </a:p>
          <a:p>
            <a:pPr algn="ctr"/>
            <a:r>
              <a:rPr lang="en-US" dirty="0" smtClean="0"/>
              <a:t>Harmonic Resonance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8470263" y="4452614"/>
            <a:ext cx="2604407" cy="154305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Voice Painting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8862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Solution : Enthusiastic Community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8526" y="779987"/>
            <a:ext cx="906910" cy="99807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609" y="2143773"/>
            <a:ext cx="7224783" cy="4430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551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Solution : Projects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680321" y="2336873"/>
            <a:ext cx="9613861" cy="3599316"/>
          </a:xfrm>
        </p:spPr>
        <p:txBody>
          <a:bodyPr>
            <a:normAutofit/>
          </a:bodyPr>
          <a:lstStyle/>
          <a:p>
            <a:r>
              <a:rPr lang="en-US" dirty="0" smtClean="0"/>
              <a:t>The VU – Simulation Platform – 3D Charged Cloud Oscilloscope</a:t>
            </a:r>
          </a:p>
          <a:p>
            <a:r>
              <a:rPr lang="en-US" dirty="0" smtClean="0"/>
              <a:t>Jim </a:t>
            </a:r>
            <a:r>
              <a:rPr lang="en-US" dirty="0" err="1" smtClean="0"/>
              <a:t>Weninger’s</a:t>
            </a:r>
            <a:r>
              <a:rPr lang="en-US" dirty="0" smtClean="0"/>
              <a:t> Filamentary Model of the Solar System</a:t>
            </a:r>
          </a:p>
          <a:p>
            <a:r>
              <a:rPr lang="en-US" dirty="0" smtClean="0"/>
              <a:t>Plasma Dynamics – </a:t>
            </a:r>
            <a:r>
              <a:rPr lang="en-US" dirty="0" err="1" smtClean="0"/>
              <a:t>Birkeland</a:t>
            </a:r>
            <a:r>
              <a:rPr lang="en-US" dirty="0" smtClean="0"/>
              <a:t> Current Model</a:t>
            </a:r>
          </a:p>
          <a:p>
            <a:r>
              <a:rPr lang="en-US" dirty="0" smtClean="0"/>
              <a:t>Lattice </a:t>
            </a:r>
            <a:r>
              <a:rPr lang="en-US" dirty="0" err="1" smtClean="0"/>
              <a:t>Boltzman</a:t>
            </a:r>
            <a:r>
              <a:rPr lang="en-US" dirty="0" smtClean="0"/>
              <a:t> Method – GPU – Electro Hydro Dynamics </a:t>
            </a:r>
          </a:p>
          <a:p>
            <a:r>
              <a:rPr lang="en-US" dirty="0" smtClean="0"/>
              <a:t>Edo </a:t>
            </a:r>
            <a:r>
              <a:rPr lang="en-US" dirty="0" err="1" smtClean="0"/>
              <a:t>Kahl’s</a:t>
            </a:r>
            <a:r>
              <a:rPr lang="en-US" dirty="0" smtClean="0"/>
              <a:t> - Structured Atom Model</a:t>
            </a:r>
          </a:p>
          <a:p>
            <a:r>
              <a:rPr lang="en-US" dirty="0" smtClean="0"/>
              <a:t>Terrence Howard – Vortex Dynamics – AllShape</a:t>
            </a:r>
          </a:p>
          <a:p>
            <a:r>
              <a:rPr lang="en-US" dirty="0" smtClean="0"/>
              <a:t>Cymatics –Formants – Analysis and Visualization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8526" y="779987"/>
            <a:ext cx="906910" cy="998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063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Solution : </a:t>
            </a:r>
            <a:r>
              <a:rPr lang="en-US" dirty="0"/>
              <a:t>VR Plasma Dynamics Simulation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360715" y="2122716"/>
            <a:ext cx="9470571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Plasma, the fourth state of matter, presents a time/volume scalable medium to model and test hypotheses.</a:t>
            </a:r>
          </a:p>
          <a:p>
            <a:endParaRPr lang="en-US" sz="2400" dirty="0"/>
          </a:p>
          <a:p>
            <a:r>
              <a:rPr lang="en-US" sz="2400" dirty="0" smtClean="0"/>
              <a:t>VR provides the ideal environment for </a:t>
            </a:r>
            <a:r>
              <a:rPr lang="en-US" sz="2400" dirty="0"/>
              <a:t>i</a:t>
            </a:r>
            <a:r>
              <a:rPr lang="en-US" sz="2400" dirty="0" smtClean="0"/>
              <a:t>ntuitive, interactive configuration and simulation of plasma dynamics.</a:t>
            </a:r>
          </a:p>
          <a:p>
            <a:endParaRPr lang="en-US" sz="2400" dirty="0"/>
          </a:p>
          <a:p>
            <a:r>
              <a:rPr lang="en-US" sz="2400" dirty="0" smtClean="0"/>
              <a:t>The VU is the Chemistry set you could only dream of as a burgeoning experimentalist (kid) – with no messy cleanup!</a:t>
            </a:r>
          </a:p>
          <a:p>
            <a:endParaRPr lang="en-US" sz="2400" dirty="0"/>
          </a:p>
          <a:p>
            <a:r>
              <a:rPr lang="en-US" sz="2400" dirty="0" smtClean="0"/>
              <a:t>Simulations can be validated empirically through scaling and experimental design. </a:t>
            </a:r>
            <a:endParaRPr lang="en-US" sz="2400" dirty="0"/>
          </a:p>
          <a:p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8526" y="779987"/>
            <a:ext cx="906910" cy="998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36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Competition - Collaboration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2282" y="2338357"/>
            <a:ext cx="4054526" cy="175005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810" y="4592602"/>
            <a:ext cx="4054526" cy="175005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810" y="2338356"/>
            <a:ext cx="4054526" cy="175005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9934" y="988927"/>
            <a:ext cx="2274248" cy="65967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8526" y="779987"/>
            <a:ext cx="906910" cy="99807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2282" y="4592599"/>
            <a:ext cx="4054525" cy="1750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578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Market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810" y="2338356"/>
            <a:ext cx="4054526" cy="175005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295902" y="2255807"/>
            <a:ext cx="676274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The Thunderbolts Project holds popular yearly conferences presenting EU concepts.</a:t>
            </a:r>
          </a:p>
          <a:p>
            <a:endParaRPr lang="en-US" sz="2400" dirty="0"/>
          </a:p>
          <a:p>
            <a:r>
              <a:rPr lang="en-US" sz="2400" dirty="0" smtClean="0"/>
              <a:t>Their YouTube channel has received more than 23,750,000</a:t>
            </a:r>
            <a:r>
              <a:rPr lang="en-US" sz="2400" dirty="0"/>
              <a:t> </a:t>
            </a:r>
            <a:r>
              <a:rPr lang="en-US" sz="2400" dirty="0" smtClean="0"/>
              <a:t>views since it’s inception in 2008.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810" y="4592597"/>
            <a:ext cx="4054526" cy="175005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295902" y="4489962"/>
            <a:ext cx="67627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SpaceWeatherNews</a:t>
            </a:r>
            <a:r>
              <a:rPr lang="en-US" sz="2400" dirty="0"/>
              <a:t> </a:t>
            </a:r>
            <a:r>
              <a:rPr lang="en-US" sz="2400" dirty="0" smtClean="0"/>
              <a:t>is </a:t>
            </a:r>
            <a:r>
              <a:rPr lang="en-US" sz="2400" dirty="0"/>
              <a:t>supported by </a:t>
            </a:r>
            <a:r>
              <a:rPr lang="en-US" sz="2400" dirty="0" smtClean="0"/>
              <a:t>a </a:t>
            </a:r>
            <a:r>
              <a:rPr lang="en-US" sz="2400" dirty="0"/>
              <a:t>collective of more than 300,000 </a:t>
            </a:r>
            <a:r>
              <a:rPr lang="en-US" sz="2400" dirty="0" smtClean="0"/>
              <a:t>active subscribers.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9934" y="988927"/>
            <a:ext cx="2274248" cy="65967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8526" y="779987"/>
            <a:ext cx="906910" cy="998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094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Traction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7725" y="4848335"/>
            <a:ext cx="3418331" cy="134324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169" y="4783439"/>
            <a:ext cx="3438739" cy="134912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6662" y="2325388"/>
            <a:ext cx="3377246" cy="132710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9934" y="988927"/>
            <a:ext cx="2274248" cy="65967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8526" y="779987"/>
            <a:ext cx="906910" cy="99807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5836" y="2327203"/>
            <a:ext cx="3418331" cy="1339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696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366" y="2186794"/>
            <a:ext cx="1705656" cy="170565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731079" y="2186794"/>
            <a:ext cx="4800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James Weninger – Astrophysicist – Filamentary Model of the Solar System in the Interstellar Cloud – Arizona State University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Team – Design &amp; Development</a:t>
            </a:r>
            <a:endParaRPr lang="en-US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789" y="4334001"/>
            <a:ext cx="1705656" cy="1705656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9934" y="988927"/>
            <a:ext cx="2274248" cy="65967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8526" y="779987"/>
            <a:ext cx="906910" cy="99807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731079" y="4317673"/>
            <a:ext cx="4800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Heather Hatcher – Author – A New Dawn – Waking up to the Electric Universe – The Art Institute of Michigan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0743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6807" y="673213"/>
            <a:ext cx="3018387" cy="1185975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923" y="2406726"/>
            <a:ext cx="5926155" cy="366630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380900" y="6147780"/>
            <a:ext cx="143020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Ingo Swann - Geode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1800421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366" y="2186794"/>
            <a:ext cx="1705656" cy="1705656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9934" y="988927"/>
            <a:ext cx="2274248" cy="65967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8526" y="779987"/>
            <a:ext cx="906910" cy="998077"/>
          </a:xfrm>
          <a:prstGeom prst="rect">
            <a:avLst/>
          </a:prstGeom>
        </p:spPr>
      </p:pic>
      <p:pic>
        <p:nvPicPr>
          <p:cNvPr id="10" name="Content Placeholder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366" y="4324013"/>
            <a:ext cx="1705656" cy="170565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731079" y="2186794"/>
            <a:ext cx="4800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Terrence Howard – Visionary and Renowned Actor – The All Shape – Fundamental Morphologies – Initial Stake Holder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3731079" y="4253511"/>
            <a:ext cx="4800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David Johnson – Electrical Engineer – Primary Developer and Founder – FIT &amp; Columbia University</a:t>
            </a:r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</p:spPr>
        <p:txBody>
          <a:bodyPr/>
          <a:lstStyle/>
          <a:p>
            <a:r>
              <a:rPr lang="en-US" dirty="0" smtClean="0"/>
              <a:t>Team – Design &amp; Development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3096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366" y="2202885"/>
            <a:ext cx="1705656" cy="1673474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9934" y="988927"/>
            <a:ext cx="2274248" cy="65967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8526" y="779987"/>
            <a:ext cx="906910" cy="998077"/>
          </a:xfrm>
          <a:prstGeom prst="rect">
            <a:avLst/>
          </a:prstGeom>
        </p:spPr>
      </p:pic>
      <p:pic>
        <p:nvPicPr>
          <p:cNvPr id="10" name="Content Placeholder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366" y="4324013"/>
            <a:ext cx="1705656" cy="170565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731079" y="2186794"/>
            <a:ext cx="4800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Lukas </a:t>
            </a:r>
            <a:r>
              <a:rPr lang="en-US" dirty="0" err="1" smtClean="0"/>
              <a:t>Womak</a:t>
            </a:r>
            <a:r>
              <a:rPr lang="en-US" dirty="0" smtClean="0"/>
              <a:t> – Developer – </a:t>
            </a:r>
            <a:r>
              <a:rPr lang="en-US" dirty="0" err="1" smtClean="0"/>
              <a:t>Neuric</a:t>
            </a:r>
            <a:r>
              <a:rPr lang="en-US" dirty="0" smtClean="0"/>
              <a:t> Technologies – Initial Stake Holder – Business Development - SMU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3731079" y="4253511"/>
            <a:ext cx="4800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Neil Thompson – EU Scholarship Award – EET</a:t>
            </a:r>
          </a:p>
          <a:p>
            <a:r>
              <a:rPr lang="en-US" dirty="0" smtClean="0"/>
              <a:t>Host – The Electric View – Thunderbolts Conference coordination</a:t>
            </a:r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</p:spPr>
        <p:txBody>
          <a:bodyPr/>
          <a:lstStyle/>
          <a:p>
            <a:r>
              <a:rPr lang="en-US" dirty="0" smtClean="0"/>
              <a:t>Team – Design &amp; Development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4266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457" y="2202885"/>
            <a:ext cx="1673474" cy="1673474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9934" y="988927"/>
            <a:ext cx="2274248" cy="65967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8526" y="779987"/>
            <a:ext cx="906910" cy="998077"/>
          </a:xfrm>
          <a:prstGeom prst="rect">
            <a:avLst/>
          </a:prstGeom>
        </p:spPr>
      </p:pic>
      <p:pic>
        <p:nvPicPr>
          <p:cNvPr id="10" name="Content Placeholder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366" y="4373969"/>
            <a:ext cx="1705656" cy="160574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731079" y="2186794"/>
            <a:ext cx="48006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Richard Moore – </a:t>
            </a:r>
            <a:r>
              <a:rPr lang="en-US" dirty="0" err="1" smtClean="0"/>
              <a:t>Mathmatician</a:t>
            </a:r>
            <a:r>
              <a:rPr lang="en-US" dirty="0" smtClean="0"/>
              <a:t> and Author</a:t>
            </a:r>
            <a:r>
              <a:rPr lang="en-US" dirty="0"/>
              <a:t> Spent 30 years in the Silicon Valley software industry, working for leading-edge companies, Xerox </a:t>
            </a:r>
            <a:r>
              <a:rPr lang="en-US" dirty="0" err="1"/>
              <a:t>Parc</a:t>
            </a:r>
            <a:r>
              <a:rPr lang="en-US" dirty="0"/>
              <a:t>, Apple Advanced Technology</a:t>
            </a:r>
            <a:endParaRPr lang="en-US" dirty="0" smtClean="0"/>
          </a:p>
        </p:txBody>
      </p:sp>
      <p:sp>
        <p:nvSpPr>
          <p:cNvPr id="12" name="TextBox 11"/>
          <p:cNvSpPr txBox="1"/>
          <p:nvPr/>
        </p:nvSpPr>
        <p:spPr>
          <a:xfrm>
            <a:off x="3731079" y="4253511"/>
            <a:ext cx="4800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Joeseph</a:t>
            </a:r>
            <a:r>
              <a:rPr lang="en-US" dirty="0" smtClean="0"/>
              <a:t> </a:t>
            </a:r>
            <a:r>
              <a:rPr lang="en-US" dirty="0" err="1" smtClean="0"/>
              <a:t>Matto</a:t>
            </a:r>
            <a:r>
              <a:rPr lang="en-US" dirty="0" smtClean="0"/>
              <a:t> Architect, AIA – Geometer – Tetra-Waveform – Pratt Institute – School of </a:t>
            </a:r>
            <a:r>
              <a:rPr lang="en-US" dirty="0" err="1" smtClean="0"/>
              <a:t>Architechture</a:t>
            </a:r>
            <a:r>
              <a:rPr lang="en-US" dirty="0" smtClean="0"/>
              <a:t>  </a:t>
            </a:r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</p:spPr>
        <p:txBody>
          <a:bodyPr/>
          <a:lstStyle/>
          <a:p>
            <a:r>
              <a:rPr lang="en-US" dirty="0" smtClean="0"/>
              <a:t>Team – Advisory Board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2222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457" y="2202885"/>
            <a:ext cx="1673474" cy="1673474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9934" y="988927"/>
            <a:ext cx="2274248" cy="65967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8526" y="779987"/>
            <a:ext cx="906910" cy="998077"/>
          </a:xfrm>
          <a:prstGeom prst="rect">
            <a:avLst/>
          </a:prstGeom>
        </p:spPr>
      </p:pic>
      <p:pic>
        <p:nvPicPr>
          <p:cNvPr id="10" name="Content Placeholder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322" y="4373969"/>
            <a:ext cx="1605743" cy="160574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731079" y="2186794"/>
            <a:ext cx="4800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Robert Hawthorne, Sr. Geologist, Gemologist Upheaval Dome Explorer – Associate </a:t>
            </a:r>
            <a:r>
              <a:rPr lang="en-US" dirty="0"/>
              <a:t>of Gene </a:t>
            </a:r>
            <a:r>
              <a:rPr lang="en-US" dirty="0" smtClean="0"/>
              <a:t>Shoemaker – of Shoemaker Comet Fame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731079" y="4253511"/>
            <a:ext cx="4800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Robert Hawthorne, Jr. Geologist – </a:t>
            </a:r>
            <a:r>
              <a:rPr lang="en-US" dirty="0" err="1" smtClean="0"/>
              <a:t>Fulgarites</a:t>
            </a:r>
            <a:r>
              <a:rPr lang="en-US" dirty="0" smtClean="0"/>
              <a:t> – Geological Transmutation through Plasma Discharge</a:t>
            </a:r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</p:spPr>
        <p:txBody>
          <a:bodyPr/>
          <a:lstStyle/>
          <a:p>
            <a:r>
              <a:rPr lang="en-US" dirty="0" smtClean="0"/>
              <a:t>Team – Electric Geologists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1222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4834618" y="2397586"/>
            <a:ext cx="2593561" cy="1536624"/>
          </a:xfrm>
          <a:prstGeom prst="roundRect">
            <a:avLst>
              <a:gd name="adj" fmla="val 17198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dirty="0" smtClean="0"/>
          </a:p>
          <a:p>
            <a:pPr algn="ctr"/>
            <a:r>
              <a:rPr lang="en-US" sz="2400" dirty="0" smtClean="0"/>
              <a:t>Virtual Geology Tours</a:t>
            </a:r>
          </a:p>
          <a:p>
            <a:pPr algn="ctr"/>
            <a:r>
              <a:rPr lang="en-US" dirty="0" smtClean="0"/>
              <a:t>See Geology with new Eyes</a:t>
            </a:r>
          </a:p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Income Pipelines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8526" y="779987"/>
            <a:ext cx="906910" cy="998077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4834618" y="4521126"/>
            <a:ext cx="2604407" cy="154305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Laboratory</a:t>
            </a:r>
          </a:p>
          <a:p>
            <a:pPr algn="ctr"/>
            <a:r>
              <a:rPr lang="en-US" dirty="0" smtClean="0"/>
              <a:t>Validation of Results</a:t>
            </a:r>
            <a:endParaRPr lang="en-US" dirty="0"/>
          </a:p>
        </p:txBody>
      </p:sp>
      <p:sp>
        <p:nvSpPr>
          <p:cNvPr id="6" name="Rounded Rectangle 5"/>
          <p:cNvSpPr/>
          <p:nvPr/>
        </p:nvSpPr>
        <p:spPr>
          <a:xfrm>
            <a:off x="1317135" y="4521126"/>
            <a:ext cx="2604407" cy="154305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Experimental Modeling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8445770" y="4521126"/>
            <a:ext cx="2604407" cy="154305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International</a:t>
            </a:r>
          </a:p>
          <a:p>
            <a:pPr algn="ctr"/>
            <a:r>
              <a:rPr lang="en-US" dirty="0" smtClean="0"/>
              <a:t>Conferences</a:t>
            </a:r>
            <a:endParaRPr lang="en-US" dirty="0"/>
          </a:p>
        </p:txBody>
      </p:sp>
      <p:sp>
        <p:nvSpPr>
          <p:cNvPr id="10" name="Rounded Rectangle 9"/>
          <p:cNvSpPr/>
          <p:nvPr/>
        </p:nvSpPr>
        <p:spPr>
          <a:xfrm>
            <a:off x="1317134" y="2353813"/>
            <a:ext cx="2604407" cy="154305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5324" y="2417868"/>
            <a:ext cx="2208025" cy="1414939"/>
          </a:xfrm>
          <a:prstGeom prst="rect">
            <a:avLst/>
          </a:prstGeom>
        </p:spPr>
      </p:pic>
      <p:sp>
        <p:nvSpPr>
          <p:cNvPr id="16" name="Rounded Rectangle 15"/>
          <p:cNvSpPr/>
          <p:nvPr/>
        </p:nvSpPr>
        <p:spPr>
          <a:xfrm>
            <a:off x="8445770" y="2397586"/>
            <a:ext cx="2593561" cy="1536624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7222" y="2388563"/>
            <a:ext cx="2710656" cy="1566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113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Future is Now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9934" y="988927"/>
            <a:ext cx="2274248" cy="65967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8526" y="779987"/>
            <a:ext cx="906910" cy="998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417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End of Presentation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9934" y="988927"/>
            <a:ext cx="2274248" cy="65967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8526" y="779987"/>
            <a:ext cx="906910" cy="99807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923" y="2406726"/>
            <a:ext cx="5926155" cy="3666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759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VU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602" y="2324631"/>
            <a:ext cx="3859766" cy="34943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0763" y="2324631"/>
            <a:ext cx="6215123" cy="34943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8526" y="779987"/>
            <a:ext cx="906910" cy="998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574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765" y="621922"/>
            <a:ext cx="10058398" cy="5655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008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765" y="621922"/>
            <a:ext cx="10058398" cy="5655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004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Problem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024743" y="2122716"/>
            <a:ext cx="814251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What process caused this formation?</a:t>
            </a:r>
          </a:p>
          <a:p>
            <a:pPr algn="r"/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9934" y="988927"/>
            <a:ext cx="2274248" cy="65967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8526" y="779987"/>
            <a:ext cx="906910" cy="99807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4342" y="2794616"/>
            <a:ext cx="6743317" cy="336042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387840" y="6237584"/>
            <a:ext cx="341632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Upheaval Dome – Canyonlands National Park - Utah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2505109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765" y="621922"/>
            <a:ext cx="10058398" cy="5655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702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765" y="621922"/>
            <a:ext cx="10058398" cy="5655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349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766" y="621922"/>
            <a:ext cx="10058396" cy="5655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035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764" y="621922"/>
            <a:ext cx="10058400" cy="5655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717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Jim </a:t>
            </a:r>
            <a:r>
              <a:rPr lang="en-US" dirty="0" err="1" smtClean="0"/>
              <a:t>Weningers</a:t>
            </a:r>
            <a:r>
              <a:rPr lang="en-US" dirty="0" smtClean="0"/>
              <a:t> Solar System Model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606" y="2336800"/>
            <a:ext cx="4359505" cy="3598863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8526" y="779987"/>
            <a:ext cx="906910" cy="99807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6059" y="2336799"/>
            <a:ext cx="5704102" cy="3598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009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Plasma Dynamics – </a:t>
            </a:r>
            <a:r>
              <a:rPr lang="en-US" dirty="0" err="1" smtClean="0"/>
              <a:t>Birkeland</a:t>
            </a:r>
            <a:r>
              <a:rPr lang="en-US" dirty="0" smtClean="0"/>
              <a:t> Current Study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8526" y="779987"/>
            <a:ext cx="906910" cy="99807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551" y="2385786"/>
            <a:ext cx="6417128" cy="3607872"/>
          </a:xfrm>
          <a:prstGeom prst="rect">
            <a:avLst/>
          </a:prstGeom>
        </p:spPr>
      </p:pic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6972" y="2394795"/>
            <a:ext cx="3603813" cy="3598863"/>
          </a:xfrm>
        </p:spPr>
      </p:pic>
    </p:spTree>
    <p:extLst>
      <p:ext uri="{BB962C8B-B14F-4D97-AF65-F5344CB8AC3E}">
        <p14:creationId xmlns:p14="http://schemas.microsoft.com/office/powerpoint/2010/main" val="1201031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Steam &amp; </a:t>
            </a:r>
            <a:r>
              <a:rPr lang="en-US" dirty="0" err="1" smtClean="0"/>
              <a:t>Viveport</a:t>
            </a:r>
            <a:r>
              <a:rPr lang="en-US" dirty="0" smtClean="0"/>
              <a:t> Early Access Pipeline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846" y="2336800"/>
            <a:ext cx="6848283" cy="3598863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8526" y="779987"/>
            <a:ext cx="906910" cy="998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010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Terrence Howard Project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8999" y="2336800"/>
            <a:ext cx="6397978" cy="3598863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8526" y="779987"/>
            <a:ext cx="906910" cy="998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387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Vive Focus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8556" y="2336800"/>
            <a:ext cx="3598863" cy="3598863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8526" y="779987"/>
            <a:ext cx="906910" cy="998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146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Problem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360715" y="2122716"/>
            <a:ext cx="94705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The earth’s morphology shows us that entrenched geological theories do not match simple observation. </a:t>
            </a:r>
            <a:endParaRPr lang="en-US" sz="32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5987" y="3188233"/>
            <a:ext cx="5080026" cy="338668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9934" y="988927"/>
            <a:ext cx="2274248" cy="65967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8526" y="779987"/>
            <a:ext cx="906910" cy="99807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75392" y="6547827"/>
            <a:ext cx="304121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/>
              <a:t>Richat</a:t>
            </a:r>
            <a:r>
              <a:rPr lang="en-US" sz="1100" dirty="0"/>
              <a:t> Structure </a:t>
            </a:r>
            <a:r>
              <a:rPr lang="en-US" sz="1100" dirty="0" smtClean="0"/>
              <a:t>- Central Mauritania - Africa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1658966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Problem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7251" y="2328636"/>
            <a:ext cx="5400404" cy="3598863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321" y="2328636"/>
            <a:ext cx="4504000" cy="362883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9934" y="988927"/>
            <a:ext cx="2274248" cy="65967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8526" y="779987"/>
            <a:ext cx="906910" cy="99807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061019" y="6022787"/>
            <a:ext cx="197842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/>
              <a:t>De Beque Canyon </a:t>
            </a:r>
            <a:r>
              <a:rPr lang="en-US" sz="1100" smtClean="0"/>
              <a:t>– Colorado</a:t>
            </a:r>
            <a:endParaRPr lang="en-US" sz="1100" dirty="0"/>
          </a:p>
        </p:txBody>
      </p:sp>
      <p:sp>
        <p:nvSpPr>
          <p:cNvPr id="9" name="TextBox 8"/>
          <p:cNvSpPr txBox="1"/>
          <p:nvPr/>
        </p:nvSpPr>
        <p:spPr>
          <a:xfrm>
            <a:off x="7030720" y="5975957"/>
            <a:ext cx="245612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The </a:t>
            </a:r>
            <a:r>
              <a:rPr lang="en-US" sz="1100" dirty="0" smtClean="0"/>
              <a:t>Wave – Horseshoe Bend Arizona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1389876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Problem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9934" y="988927"/>
            <a:ext cx="2274248" cy="65967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8526" y="779987"/>
            <a:ext cx="906910" cy="99807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2991529"/>
            <a:ext cx="10058400" cy="208240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867939" y="5073932"/>
            <a:ext cx="245612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The </a:t>
            </a:r>
            <a:r>
              <a:rPr lang="en-US" sz="1100" dirty="0" smtClean="0"/>
              <a:t>Wave – Horseshoe Bend Arizona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1834958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Problem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9934" y="988927"/>
            <a:ext cx="2274248" cy="65967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8526" y="779987"/>
            <a:ext cx="906910" cy="99807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037" y="2420718"/>
            <a:ext cx="5823927" cy="386834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953539" y="6289062"/>
            <a:ext cx="402866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/>
              <a:t>Grand Staircase-Escalante National Monument Kanab </a:t>
            </a:r>
            <a:r>
              <a:rPr lang="en-US" sz="1100" b="1" dirty="0" smtClean="0"/>
              <a:t>Utah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1183031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Problem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360715" y="2122716"/>
            <a:ext cx="94705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This holds true for other observable phenomena.</a:t>
            </a:r>
            <a:endParaRPr lang="en-US" sz="32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7865" y="2872931"/>
            <a:ext cx="2857500" cy="31242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9419" y="2872931"/>
            <a:ext cx="5726116" cy="319988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9934" y="988927"/>
            <a:ext cx="2274248" cy="65967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8526" y="779987"/>
            <a:ext cx="906910" cy="998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833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Problem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9531" y="2294163"/>
            <a:ext cx="5749150" cy="390486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907" y="2294163"/>
            <a:ext cx="4229100" cy="39048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9934" y="988927"/>
            <a:ext cx="2274248" cy="65967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8526" y="779987"/>
            <a:ext cx="906910" cy="998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428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erlin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erlin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92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118000"/>
                <a:satMod val="12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C7DC10E3-4FF5-456B-A359-A0F378C1E5F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4391</TotalTime>
  <Words>532</Words>
  <Application>Microsoft Office PowerPoint</Application>
  <PresentationFormat>Widescreen</PresentationFormat>
  <Paragraphs>89</Paragraphs>
  <Slides>38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1" baseType="lpstr">
      <vt:lpstr>Arial</vt:lpstr>
      <vt:lpstr>Trebuchet MS</vt:lpstr>
      <vt:lpstr>Berlin</vt:lpstr>
      <vt:lpstr>PowerPoint Presentation</vt:lpstr>
      <vt:lpstr>PowerPoint Presentation</vt:lpstr>
      <vt:lpstr>Problem</vt:lpstr>
      <vt:lpstr>Problem</vt:lpstr>
      <vt:lpstr>Problem</vt:lpstr>
      <vt:lpstr>Problem</vt:lpstr>
      <vt:lpstr>Problem</vt:lpstr>
      <vt:lpstr>Problem</vt:lpstr>
      <vt:lpstr>Problem</vt:lpstr>
      <vt:lpstr>Problem</vt:lpstr>
      <vt:lpstr>Problem </vt:lpstr>
      <vt:lpstr>Solution : The VU – Organic Development</vt:lpstr>
      <vt:lpstr>Solution : Enthusiastic Community</vt:lpstr>
      <vt:lpstr>Solution : Projects</vt:lpstr>
      <vt:lpstr>Solution : VR Plasma Dynamics Simulation</vt:lpstr>
      <vt:lpstr>Competition - Collaboration</vt:lpstr>
      <vt:lpstr>Market</vt:lpstr>
      <vt:lpstr>Traction</vt:lpstr>
      <vt:lpstr>Team – Design &amp; Development</vt:lpstr>
      <vt:lpstr>Team – Design &amp; Development</vt:lpstr>
      <vt:lpstr>Team – Design &amp; Development</vt:lpstr>
      <vt:lpstr>Team – Advisory Board</vt:lpstr>
      <vt:lpstr>Team – Electric Geologists</vt:lpstr>
      <vt:lpstr>Income Pipelines</vt:lpstr>
      <vt:lpstr>The Future is Now</vt:lpstr>
      <vt:lpstr>End of Presentation</vt:lpstr>
      <vt:lpstr>The VU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Jim Weningers Solar System Model</vt:lpstr>
      <vt:lpstr>Plasma Dynamics – Birkeland Current Study</vt:lpstr>
      <vt:lpstr>Steam &amp; Viveport Early Access Pipeline</vt:lpstr>
      <vt:lpstr>Terrence Howard Project</vt:lpstr>
      <vt:lpstr>Vive Focus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Argos.Vu</dc:title>
  <dc:creator>David Johnson</dc:creator>
  <cp:lastModifiedBy>David Johnson</cp:lastModifiedBy>
  <cp:revision>79</cp:revision>
  <dcterms:created xsi:type="dcterms:W3CDTF">2018-10-07T07:39:46Z</dcterms:created>
  <dcterms:modified xsi:type="dcterms:W3CDTF">2018-10-25T22:59:07Z</dcterms:modified>
</cp:coreProperties>
</file>